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68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63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79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26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79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5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4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16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37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34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52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20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FD8F-372A-426E-A33A-A62A872C2764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1A95B-B6F9-426A-87E9-0E9ADFAD4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46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67975/#dst100008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5099"/>
            <a:ext cx="9144000" cy="213360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6. Управление в области использования и охраны земель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333500"/>
            <a:ext cx="9144000" cy="39243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Понятие и общая характеристика управления земельным фондом.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Система и полномочия органов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управления земельным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фондом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3.Охрана земель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796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Система и полномочия органов </a:t>
            </a: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управления в области земельных отношений</a:t>
            </a:r>
            <a: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- Правительство РФ</a:t>
            </a:r>
          </a:p>
          <a:p>
            <a:pPr marL="0" indent="0">
              <a:buNone/>
            </a:pPr>
            <a:r>
              <a:rPr lang="ru-RU" sz="4000" i="1" dirty="0" smtClean="0">
                <a:ea typeface="Calibri" panose="020F0502020204030204" pitchFamily="34" charset="0"/>
              </a:rPr>
              <a:t>- высший орган </a:t>
            </a:r>
            <a:r>
              <a:rPr lang="ru-RU" sz="4000" i="1" dirty="0">
                <a:ea typeface="Calibri" panose="020F0502020204030204" pitchFamily="34" charset="0"/>
              </a:rPr>
              <a:t>исполнительной власти субъекта РФ </a:t>
            </a:r>
            <a:r>
              <a:rPr lang="ru-RU" sz="4000" i="1" dirty="0" smtClean="0">
                <a:ea typeface="Calibri" panose="020F0502020204030204" pitchFamily="34" charset="0"/>
              </a:rPr>
              <a:t>и его высшее должностное лицо</a:t>
            </a:r>
          </a:p>
          <a:p>
            <a:pPr marL="0" indent="0">
              <a:buNone/>
            </a:pPr>
            <a:r>
              <a:rPr lang="ru-RU" sz="4000" i="1" dirty="0" smtClean="0"/>
              <a:t>- органы местного самоуправления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77913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Полномочия Российской Федерации в области земельных отношений (ст. 9 ЗК РФ)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322047"/>
            <a:ext cx="10327783" cy="535849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935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установление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666699"/>
                </a:solidFill>
                <a:effectLst/>
                <a:cs typeface="Arial" panose="020B0604020202020204" pitchFamily="34" charset="0"/>
                <a:hlinkClick r:id="rId2"/>
              </a:rPr>
              <a:t>основ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 федеральной политики в области регулирования земельных отношений;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2) установление ограничений прав собственников земельных участков, землепользователей, землевладельцев, 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арендаторов земельных участков, а также ограничений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оборотоспособности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 земельных участков;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3) государственное управление в области осуществления мониторинга земель, государственного земельного надзора, землеустройства;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3.1) осуществление государственного земельного надзора;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4) установление порядка резервирования земель, принудительного отчуждения земельных участков (изъятия земельных участков)</a:t>
            </a:r>
            <a:r>
              <a:rPr kumimoji="0" lang="ru-RU" altLang="ru-RU" sz="20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для государственных и муниципальных нужд;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5) резервирование земель, изъятие земельных участков для нужд Российской Федерации;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6) разработка и реализация федеральных программ использования и охраны земель;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7) иные полномочия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0469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342900" algn="ctr"/>
            <a:r>
              <a:rPr lang="ru-RU" sz="3200" b="1" dirty="0">
                <a:latin typeface="Arial" panose="020B0604020202020204" pitchFamily="34" charset="0"/>
              </a:rPr>
              <a:t>Полномочия субъектов Российской Федерации в области земельных </a:t>
            </a:r>
            <a:r>
              <a:rPr lang="ru-RU" sz="3200" b="1" dirty="0" smtClean="0">
                <a:latin typeface="Arial" panose="020B0604020202020204" pitchFamily="34" charset="0"/>
              </a:rPr>
              <a:t>отношений (ст. 10 ЗК РФ)</a:t>
            </a:r>
            <a:r>
              <a:rPr lang="ru-RU" sz="3200" b="0" dirty="0" smtClean="0">
                <a:effectLst/>
                <a:latin typeface="Verdana" panose="020B0604030504040204" pitchFamily="34" charset="0"/>
              </a:rPr>
              <a:t/>
            </a:r>
            <a:br>
              <a:rPr lang="ru-RU" sz="3200" b="0" dirty="0" smtClean="0">
                <a:effectLst/>
                <a:latin typeface="Verdana" panose="020B0604030504040204" pitchFamily="34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9554"/>
            <a:ext cx="10515600" cy="5241701"/>
          </a:xfrm>
        </p:spPr>
        <p:txBody>
          <a:bodyPr>
            <a:normAutofit/>
          </a:bodyPr>
          <a:lstStyle/>
          <a:p>
            <a:pPr indent="342900" algn="just"/>
            <a:r>
              <a:rPr lang="ru-RU" sz="3200" dirty="0">
                <a:latin typeface="Times New Roman" panose="02020603050405020304" pitchFamily="18" charset="0"/>
              </a:rPr>
              <a:t>резервирование, </a:t>
            </a:r>
            <a:endParaRPr lang="ru-RU" sz="3200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sz="3200" dirty="0" smtClean="0">
                <a:latin typeface="Times New Roman" panose="02020603050405020304" pitchFamily="18" charset="0"/>
              </a:rPr>
              <a:t>изъятие </a:t>
            </a:r>
            <a:r>
              <a:rPr lang="ru-RU" sz="3200" dirty="0">
                <a:latin typeface="Times New Roman" panose="02020603050405020304" pitchFamily="18" charset="0"/>
              </a:rPr>
              <a:t>земельных участков для нужд субъектов Российской Федерации; </a:t>
            </a:r>
            <a:endParaRPr lang="ru-RU" sz="3200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sz="3200" dirty="0" smtClean="0">
                <a:latin typeface="Times New Roman" panose="02020603050405020304" pitchFamily="18" charset="0"/>
              </a:rPr>
              <a:t>разработка </a:t>
            </a:r>
            <a:r>
              <a:rPr lang="ru-RU" sz="3200" dirty="0">
                <a:latin typeface="Times New Roman" panose="02020603050405020304" pitchFamily="18" charset="0"/>
              </a:rPr>
              <a:t>и реализация региональных программ использования и охраны земель, находящихся в границах субъектов Российской Федерации; </a:t>
            </a:r>
            <a:endParaRPr lang="ru-RU" sz="3200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sz="3200" dirty="0" smtClean="0">
                <a:latin typeface="Times New Roman" panose="02020603050405020304" pitchFamily="18" charset="0"/>
              </a:rPr>
              <a:t>иные </a:t>
            </a:r>
            <a:r>
              <a:rPr lang="ru-RU" sz="3200" dirty="0">
                <a:latin typeface="Times New Roman" panose="02020603050405020304" pitchFamily="18" charset="0"/>
              </a:rPr>
              <a:t>полномочия, не отнесенные к полномочиям Российской Федерации или к полномочиям органов местного самоуправления.</a:t>
            </a:r>
            <a:endParaRPr lang="ru-RU" sz="3200" b="0" dirty="0" smtClean="0">
              <a:effectLst/>
              <a:latin typeface="Verdana" panose="020B0604030504040204" pitchFamily="34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29450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Органы специальной компетенции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/>
              <a:t>Министерство экономического развития РФ</a:t>
            </a:r>
          </a:p>
          <a:p>
            <a:pPr marL="0" indent="0" algn="just">
              <a:buNone/>
            </a:pPr>
            <a:endParaRPr lang="ru-RU" sz="3600" dirty="0" smtClean="0"/>
          </a:p>
          <a:p>
            <a:pPr algn="just">
              <a:buFontTx/>
              <a:buChar char="-"/>
            </a:pPr>
            <a:r>
              <a:rPr lang="ru-RU" sz="3600" i="1" dirty="0" smtClean="0">
                <a:ea typeface="Calibri" panose="020F0502020204030204" pitchFamily="34" charset="0"/>
              </a:rPr>
              <a:t>Федеральная</a:t>
            </a:r>
            <a:r>
              <a:rPr lang="ru-RU" sz="3600" dirty="0" smtClean="0">
                <a:ea typeface="Calibri" panose="020F0502020204030204" pitchFamily="34" charset="0"/>
              </a:rPr>
              <a:t> </a:t>
            </a:r>
            <a:r>
              <a:rPr lang="ru-RU" sz="3600" i="1" dirty="0">
                <a:ea typeface="Calibri" panose="020F0502020204030204" pitchFamily="34" charset="0"/>
              </a:rPr>
              <a:t>служба государственной регистрации, кадастра</a:t>
            </a:r>
            <a:r>
              <a:rPr lang="ru-RU" sz="3600" dirty="0">
                <a:ea typeface="Calibri" panose="020F0502020204030204" pitchFamily="34" charset="0"/>
              </a:rPr>
              <a:t> </a:t>
            </a:r>
            <a:r>
              <a:rPr lang="ru-RU" sz="3600" i="1" dirty="0">
                <a:ea typeface="Calibri" panose="020F0502020204030204" pitchFamily="34" charset="0"/>
              </a:rPr>
              <a:t>и картографии </a:t>
            </a:r>
            <a:endParaRPr lang="ru-RU" sz="3600" i="1" dirty="0" smtClean="0">
              <a:ea typeface="Calibri" panose="020F0502020204030204" pitchFamily="34" charset="0"/>
            </a:endParaRPr>
          </a:p>
          <a:p>
            <a:pPr algn="just">
              <a:buFontTx/>
              <a:buChar char="-"/>
            </a:pPr>
            <a:r>
              <a:rPr lang="ru-RU" sz="3600" i="1" dirty="0">
                <a:ea typeface="Calibri" panose="020F0502020204030204" pitchFamily="34" charset="0"/>
              </a:rPr>
              <a:t>Федеральное агентство по управлению государственным </a:t>
            </a:r>
            <a:r>
              <a:rPr lang="ru-RU" sz="3600" i="1" dirty="0" smtClean="0">
                <a:ea typeface="Calibri" panose="020F0502020204030204" pitchFamily="34" charset="0"/>
              </a:rPr>
              <a:t>имуществом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7698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Полномочия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Федеральной службы государственной регистрации, кадастра и картографии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государственная регистрация и ведение Единого государственного реестра прав на объекты недвижимого  имущества и сделок с ним;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государственный кадастровый учет недвижимого имущества;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ведение государственного кадастра недвижимости;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ведение государственного реестра кадастровых инженеров, единого государственного реестра саморегулируемых организаций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оценщиков;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0806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контроль за проведением землеустройства;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государственный земельный контроль;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государственный мониторинг земель в Российской Федерации (за исключением земель сельскохозяйственного назначения);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предоставление информации о зарегистрированных правах на недвижимое имущество и сделках с ним, сведений, внесенных в государственный кадастр недвижимости;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520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Полномочия органов местного самоуправления в области земельных </a:t>
            </a:r>
            <a:r>
              <a:rPr lang="ru-RU" b="1" dirty="0" smtClean="0"/>
              <a:t>отношений (ст.11 ЗК РФ)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3797"/>
            <a:ext cx="10515600" cy="5190186"/>
          </a:xfrm>
        </p:spPr>
        <p:txBody>
          <a:bodyPr>
            <a:normAutofit/>
          </a:bodyPr>
          <a:lstStyle/>
          <a:p>
            <a:pPr indent="342900" algn="just"/>
            <a:r>
              <a:rPr lang="ru-RU" sz="3200" dirty="0">
                <a:latin typeface="Times New Roman" panose="02020603050405020304" pitchFamily="18" charset="0"/>
              </a:rPr>
              <a:t>резервирование земель, </a:t>
            </a:r>
            <a:endParaRPr lang="ru-RU" sz="3200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sz="3200" dirty="0" smtClean="0">
                <a:latin typeface="Times New Roman" panose="02020603050405020304" pitchFamily="18" charset="0"/>
              </a:rPr>
              <a:t>изъятие </a:t>
            </a:r>
            <a:r>
              <a:rPr lang="ru-RU" sz="3200" dirty="0">
                <a:latin typeface="Times New Roman" panose="02020603050405020304" pitchFamily="18" charset="0"/>
              </a:rPr>
              <a:t>земельных участков для муниципальных нужд</a:t>
            </a:r>
            <a:r>
              <a:rPr lang="ru-RU" sz="3200" dirty="0" smtClean="0">
                <a:latin typeface="Times New Roman" panose="02020603050405020304" pitchFamily="18" charset="0"/>
              </a:rPr>
              <a:t>,</a:t>
            </a:r>
          </a:p>
          <a:p>
            <a:pPr indent="342900" algn="just"/>
            <a:r>
              <a:rPr lang="ru-RU" sz="3200" dirty="0" smtClean="0">
                <a:latin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</a:rPr>
              <a:t>установление с учетом требований законодательства Российской Федерации правил землепользования и застройки территорий городских и сельских поселений, территорий других муниципальных образований</a:t>
            </a:r>
            <a:r>
              <a:rPr lang="ru-RU" sz="3200" dirty="0" smtClean="0">
                <a:latin typeface="Times New Roman" panose="02020603050405020304" pitchFamily="18" charset="0"/>
              </a:rPr>
              <a:t>,</a:t>
            </a:r>
          </a:p>
          <a:p>
            <a:pPr indent="342900" algn="just"/>
            <a:r>
              <a:rPr lang="ru-RU" sz="3200" dirty="0" smtClean="0">
                <a:latin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</a:rPr>
              <a:t>разработка и реализация местных программ использования и охраны земель, </a:t>
            </a:r>
            <a:endParaRPr lang="ru-RU" sz="3200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sz="3200" dirty="0" smtClean="0">
                <a:latin typeface="Times New Roman" panose="02020603050405020304" pitchFamily="18" charset="0"/>
              </a:rPr>
              <a:t>иные </a:t>
            </a:r>
            <a:r>
              <a:rPr lang="ru-RU" sz="3200" dirty="0">
                <a:latin typeface="Times New Roman" panose="02020603050405020304" pitchFamily="18" charset="0"/>
              </a:rPr>
              <a:t>полномочия на решение вопросов местного значения в области использования и охраны земель.</a:t>
            </a:r>
            <a:endParaRPr lang="ru-RU" sz="3200" b="0" dirty="0" smtClean="0">
              <a:effectLst/>
              <a:latin typeface="Verdan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569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Органы специальной компетенции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9721"/>
          </a:xfrm>
        </p:spPr>
        <p:txBody>
          <a:bodyPr>
            <a:normAutofit lnSpcReduction="10000"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Министерство сельского хозяйства </a:t>
            </a: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РФ</a:t>
            </a:r>
          </a:p>
          <a:p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Федеральная служба по экологическому, технологическому и атомному надзору (</a:t>
            </a:r>
            <a:r>
              <a:rPr lang="ru-RU" sz="3200" b="1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Ростехнадзор</a:t>
            </a: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Федеральная служба надзора в сфере природопользования (</a:t>
            </a:r>
            <a:r>
              <a:rPr lang="ru-RU" sz="32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Росприроднадзор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endParaRPr lang="ru-RU" sz="3200" b="1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Федеральная служба по надзору в сфере защиты прав потребителей и благополучия человека (</a:t>
            </a:r>
            <a:r>
              <a:rPr lang="ru-RU" sz="32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Роспотребнадзор</a:t>
            </a: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Федеральная служба по ветеринарному и фитосанитарному надзору (</a:t>
            </a:r>
            <a:r>
              <a:rPr lang="ru-RU" sz="32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Россельхознадзор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68349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Цели и функции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управления в области охраны и использования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земель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Цели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5313"/>
            <a:ext cx="10515600" cy="4721650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охраны земли как важнейшей составной части природы;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рационального и целевого использования земельных ресурсов;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защита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законных интересов субъектов земельных отношений.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7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информационная функция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включающая ведение государственного кадастра недвижимости, иной документации, содержащей сведения о землях и земельных участках; мониторинг земель, сбор и обобщение иной информации, прямо или косвенно связанной с состоянием земель;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и прогнозирование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мероприятий в области использования и охраны земель;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землеустройство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нормирование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воздействий на окружающую среду, в том числе почву;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экологическая экспертиза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государственная регистрация прав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земельные участки;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земельный контроль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 земельными участками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сбор земельного налога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61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87400"/>
            <a:ext cx="10515600" cy="4826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Понятие и общая характеристика управления земельным фондом</a:t>
            </a: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/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в области использования и охраны земель </a:t>
            </a: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направленная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организацию рационального использования и охрану земли как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компонента окружающей среды, средства производства,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пространственно-операционного базиса, объекта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имущественных отношений.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044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53792"/>
            <a:ext cx="10515600" cy="34773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Охрана земель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01522"/>
            <a:ext cx="10515600" cy="527544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Охрана земель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— это деятельность органов государственной власти Российской Федерации, органов государственной власти субъектов Федерации, органов местного самоуправления, юридических и физических лиц, направленная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на:</a:t>
            </a:r>
          </a:p>
          <a:p>
            <a:pPr algn="just">
              <a:buFontTx/>
              <a:buChar char="-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рациональное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использование, 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buFontTx/>
              <a:buChar char="-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воспроизводство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земли как компонента природной среды и природного ресурса, 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buFontTx/>
              <a:buChar char="-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предотвращение ухудшения качественного состояния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земель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712885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49580" algn="ctr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охраны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5008"/>
            <a:ext cx="10515600" cy="5318975"/>
          </a:xfrm>
        </p:spPr>
        <p:txBody>
          <a:bodyPr>
            <a:no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/>
              <a:t>Профилактическая - 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сохранение земли в процессе ее хозяйственного использования способами и приемами, предотвращающими </a:t>
            </a: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негативные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воздействия.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ea typeface="Calibri" panose="020F0502020204030204" pitchFamily="34" charset="0"/>
              </a:rPr>
              <a:t>обеспечение восстановления и улучшения земель, уже подвергшихся негативным (вредным) воздействиям в процессе хозяйственной деятельности. </a:t>
            </a:r>
            <a:endParaRPr lang="ru-RU" sz="32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84778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Темы докладов и рефератов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76973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400" dirty="0" smtClean="0"/>
              <a:t>1. </a:t>
            </a:r>
            <a:r>
              <a:rPr lang="ru-RU" sz="3400" dirty="0"/>
              <a:t>Государственная регистрация прав на землю и сделок с земельными участками. Обязательность требований по государственной регистрации и случаи, не требующие обязательной регистрации. </a:t>
            </a:r>
            <a:r>
              <a:rPr lang="ru-RU" sz="3400" dirty="0" smtClean="0"/>
              <a:t> </a:t>
            </a:r>
            <a:endParaRPr lang="ru-RU" sz="3400" dirty="0"/>
          </a:p>
          <a:p>
            <a:pPr algn="just"/>
            <a:r>
              <a:rPr lang="ru-RU" sz="3400" smtClean="0"/>
              <a:t>2.Землеустройство</a:t>
            </a:r>
            <a:r>
              <a:rPr lang="ru-RU" sz="3400" dirty="0"/>
              <a:t>: понятие, виды. Землеустроительный процесс и его стадии. Виды землеустроительной документации. </a:t>
            </a:r>
          </a:p>
          <a:p>
            <a:pPr algn="just"/>
            <a:r>
              <a:rPr lang="ru-RU" sz="3400" dirty="0"/>
              <a:t>3</a:t>
            </a:r>
            <a:r>
              <a:rPr lang="ru-RU" sz="3400" dirty="0" smtClean="0"/>
              <a:t>. </a:t>
            </a:r>
            <a:r>
              <a:rPr lang="ru-RU" sz="3400" dirty="0"/>
              <a:t>Перевод земель и земельных участков из одной категории в другую. </a:t>
            </a:r>
            <a:r>
              <a:rPr lang="ru-RU" sz="3400" dirty="0" smtClean="0"/>
              <a:t>4. </a:t>
            </a:r>
            <a:r>
              <a:rPr lang="ru-RU" sz="3400" dirty="0"/>
              <a:t>Государственный мониторинг земель</a:t>
            </a:r>
            <a:r>
              <a:rPr lang="ru-RU" sz="3400" dirty="0" smtClean="0"/>
              <a:t>. </a:t>
            </a:r>
            <a:endParaRPr lang="ru-RU" sz="3400" dirty="0"/>
          </a:p>
          <a:p>
            <a:pPr algn="just"/>
            <a:r>
              <a:rPr lang="ru-RU" sz="3400" dirty="0"/>
              <a:t>5</a:t>
            </a:r>
            <a:r>
              <a:rPr lang="ru-RU" sz="3400" dirty="0" smtClean="0"/>
              <a:t>. </a:t>
            </a:r>
            <a:r>
              <a:rPr lang="ru-RU" sz="3400" dirty="0"/>
              <a:t>Государственный земельный контроль. </a:t>
            </a:r>
          </a:p>
          <a:p>
            <a:pPr algn="just"/>
            <a:r>
              <a:rPr lang="ru-RU" sz="3400" dirty="0"/>
              <a:t>6</a:t>
            </a:r>
            <a:r>
              <a:rPr lang="ru-RU" sz="3400" dirty="0" smtClean="0"/>
              <a:t>. </a:t>
            </a:r>
            <a:r>
              <a:rPr lang="ru-RU" sz="3400" dirty="0"/>
              <a:t>Муниципальный земельный контроль.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29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71499"/>
            <a:ext cx="10515600" cy="128270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Виды управления в сфере охраны и использования земель: </a:t>
            </a:r>
            <a:r>
              <a:rPr lang="ru-RU" sz="3600" b="1" dirty="0" smtClean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/>
            </a:r>
            <a:br>
              <a:rPr lang="ru-RU" sz="3600" b="1" dirty="0" smtClean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</a:br>
            <a:endParaRPr lang="ru-RU" sz="36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36800"/>
            <a:ext cx="10515600" cy="3840163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государственное управление</a:t>
            </a:r>
          </a:p>
          <a:p>
            <a:r>
              <a:rPr lang="ru-RU" sz="4400" b="1" dirty="0"/>
              <a:t>м</a:t>
            </a:r>
            <a:r>
              <a:rPr lang="ru-RU" sz="4400" b="1" dirty="0" smtClean="0"/>
              <a:t>униципальное управление</a:t>
            </a:r>
          </a:p>
          <a:p>
            <a:r>
              <a:rPr lang="ru-RU" sz="4400" b="1" dirty="0" smtClean="0">
                <a:ea typeface="Calibri" panose="020F0502020204030204" pitchFamily="34" charset="0"/>
              </a:rPr>
              <a:t>общественное </a:t>
            </a:r>
            <a:r>
              <a:rPr lang="ru-RU" sz="4400" b="1" dirty="0">
                <a:ea typeface="Calibri" panose="020F0502020204030204" pitchFamily="34" charset="0"/>
                <a:cs typeface="Times New Roman" panose="02020603050405020304" pitchFamily="18" charset="0"/>
              </a:rPr>
              <a:t>управление </a:t>
            </a:r>
            <a:endParaRPr lang="ru-RU" sz="44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ea typeface="Calibri" panose="020F0502020204030204" pitchFamily="34" charset="0"/>
              </a:rPr>
              <a:t>производственное</a:t>
            </a:r>
            <a:r>
              <a:rPr lang="ru-RU" sz="4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ea typeface="Calibri" panose="020F0502020204030204" pitchFamily="34" charset="0"/>
                <a:cs typeface="Times New Roman" panose="02020603050405020304" pitchFamily="18" charset="0"/>
              </a:rPr>
              <a:t>управление </a:t>
            </a:r>
            <a:endParaRPr lang="ru-RU" sz="4400" b="1" dirty="0" smtClean="0"/>
          </a:p>
          <a:p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919500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3543299"/>
          </a:xfrm>
        </p:spPr>
        <p:txBody>
          <a:bodyPr>
            <a:noAutofit/>
          </a:bodyPr>
          <a:lstStyle/>
          <a:p>
            <a:pPr lvl="0" algn="just">
              <a:spcBef>
                <a:spcPts val="1000"/>
              </a:spcBef>
            </a:pPr>
            <a:r>
              <a:rPr lang="ru-RU" sz="3200" b="1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+mn-cs"/>
              </a:rPr>
              <a:t>Муниципальное управление </a:t>
            </a:r>
            <a:r>
              <a:rPr lang="ru-RU" sz="32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+mn-cs"/>
              </a:rPr>
              <a:t>в сфере использования и охраны земель  - деятельность органов местного самоуправления, направленная на обеспечение устойчивого развития территорий и создание благоприятных условий жизнедеятельности человека, обеспечение рационального использования и охраны земель в границах муниципальных образований. </a:t>
            </a:r>
            <a:br>
              <a:rPr lang="ru-RU" sz="32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+mn-cs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48100"/>
            <a:ext cx="10515600" cy="23288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- муниципальный контроль </a:t>
            </a:r>
          </a:p>
          <a:p>
            <a:pPr marL="0" indent="0" algn="just">
              <a:buNone/>
            </a:pPr>
            <a:r>
              <a:rPr lang="ru-RU" dirty="0" smtClean="0"/>
              <a:t>-планирование, использование и предоставление природных ресурсов </a:t>
            </a:r>
          </a:p>
          <a:p>
            <a:pPr marL="0" indent="0" algn="just">
              <a:buNone/>
            </a:pPr>
            <a:r>
              <a:rPr lang="ru-RU" dirty="0" smtClean="0"/>
              <a:t>-принятие НПА, регулирующих отношения по природопользованию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636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Общественное управление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осуществляется гражданами и общественными организациями, в уставе которых предусмотрен такой вид деятельности: </a:t>
            </a: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проведение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общественно-экологической экспертизы</a:t>
            </a: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проведение общественных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 публичных слушаний </a:t>
            </a: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проведение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местного референдума (очень редко) </a:t>
            </a: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15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Производственное</a:t>
            </a:r>
            <a:r>
              <a:rPr lang="ru-RU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управление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осуществляется субъектами хозяйственной деятельности на предприятиях различных форм собственности и направлено на организацию системы рационального природопользования в рамках такого предприятия. 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планирование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использования отдельных видов природных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ресурсов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контроль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за соблюдением установленных норм их использования.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49409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Форма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управления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внешнее выражение деятельности субъектов управления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формой управления является правовой документ, принимаемый (составляемый, заключаемый, ведущийся и т. д.) органом исполнительной власти (местного самоуправления).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правовых актов управления являются результатом нормотворчества либо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правоприменения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315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Методы управления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экономические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(оценка земли, которая в ближайшее время должна трансформироваться в оценку объекта недвижимости как имущественного комплекса);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внеэкономические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(к ним можно отнести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контроля и надзора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235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16000"/>
            <a:ext cx="10515600" cy="215900"/>
          </a:xfrm>
        </p:spPr>
        <p:txBody>
          <a:bodyPr>
            <a:noAutofit/>
          </a:bodyPr>
          <a:lstStyle/>
          <a:p>
            <a:pPr marL="228600" lvl="0" algn="ctr">
              <a:lnSpc>
                <a:spcPct val="150000"/>
              </a:lnSpc>
              <a:spcBef>
                <a:spcPts val="1000"/>
              </a:spcBef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основе управления охраной и использованием земель лежат следующие 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принципы: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1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общеправовые </a:t>
            </a:r>
            <a:r>
              <a:rPr lang="ru-RU" sz="3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присущи системе государственного управления социально-экономическим </a:t>
            </a:r>
            <a:r>
              <a:rPr lang="ru-RU" sz="3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развитием (</a:t>
            </a:r>
            <a:r>
              <a:rPr lang="ru-RU" sz="3100" dirty="0">
                <a:latin typeface="Times New Roman" panose="02020603050405020304" pitchFamily="18" charset="0"/>
                <a:ea typeface="Calibri" panose="020F0502020204030204" pitchFamily="34" charset="0"/>
              </a:rPr>
              <a:t>федерализма, местного самоуправления, вертикальной соподчиненности </a:t>
            </a:r>
            <a:r>
              <a:rPr lang="ru-RU" sz="31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ответственности </a:t>
            </a:r>
            <a:r>
              <a:rPr lang="ru-RU" sz="3100" dirty="0">
                <a:latin typeface="Times New Roman" panose="02020603050405020304" pitchFamily="18" charset="0"/>
                <a:ea typeface="Calibri" panose="020F0502020204030204" pitchFamily="34" charset="0"/>
              </a:rPr>
              <a:t>органов государственной власти Российской Федерации, органов государственной власти субъектов РФ, органов местного </a:t>
            </a:r>
            <a:r>
              <a:rPr lang="ru-RU" sz="31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самоуправления </a:t>
            </a:r>
            <a:r>
              <a:rPr lang="ru-RU" sz="3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sz="3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специфические </a:t>
            </a:r>
            <a:r>
              <a:rPr lang="ru-RU" sz="3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вытекают из объективных законов развития общества и природы и учитываются при организации процесса управления (</a:t>
            </a:r>
            <a:r>
              <a:rPr lang="ru-RU" sz="3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общеэкологические</a:t>
            </a:r>
            <a:r>
              <a:rPr lang="ru-RU" sz="3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принципы);</a:t>
            </a:r>
            <a:endParaRPr lang="ru-RU" sz="3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отраслевые </a:t>
            </a:r>
            <a:r>
              <a:rPr lang="ru-RU" sz="31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земельно-правовые)</a:t>
            </a:r>
            <a:endParaRPr lang="ru-RU" sz="3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5221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1012</Words>
  <Application>Microsoft Office PowerPoint</Application>
  <PresentationFormat>Широкоэкранный</PresentationFormat>
  <Paragraphs>105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Verdana</vt:lpstr>
      <vt:lpstr>Тема Office</vt:lpstr>
      <vt:lpstr>Лекция 6. Управление в области использования и охраны земель  </vt:lpstr>
      <vt:lpstr>1. Понятие и общая характеристика управления земельным фондом </vt:lpstr>
      <vt:lpstr>Виды управления в сфере охраны и использования земель:  </vt:lpstr>
      <vt:lpstr>Муниципальное управление в сфере использования и охраны земель  - деятельность органов местного самоуправления, направленная на обеспечение устойчивого развития территорий и создание благоприятных условий жизнедеятельности человека, обеспечение рационального использования и охраны земель в границах муниципальных образований.  </vt:lpstr>
      <vt:lpstr>Презентация PowerPoint</vt:lpstr>
      <vt:lpstr>Презентация PowerPoint</vt:lpstr>
      <vt:lpstr>Форма управления -  внешнее выражение деятельности субъектов управления</vt:lpstr>
      <vt:lpstr>Методы управления</vt:lpstr>
      <vt:lpstr>В основе управления охраной и использованием земель лежат следующие принципы: </vt:lpstr>
      <vt:lpstr>2. Система и полномочия органов управления в области земельных отношений </vt:lpstr>
      <vt:lpstr>Полномочия Российской Федерации в области земельных отношений (ст. 9 ЗК РФ) </vt:lpstr>
      <vt:lpstr>Полномочия субъектов Российской Федерации в области земельных отношений (ст. 10 ЗК РФ) </vt:lpstr>
      <vt:lpstr>Органы специальной компетенции</vt:lpstr>
      <vt:lpstr>Полномочия Федеральной службы государственной регистрации, кадастра и картографии</vt:lpstr>
      <vt:lpstr>Презентация PowerPoint</vt:lpstr>
      <vt:lpstr>Полномочия органов местного самоуправления в области земельных отношений (ст.11 ЗК РФ) </vt:lpstr>
      <vt:lpstr>Органы специальной компетенции</vt:lpstr>
      <vt:lpstr>Цели и функции управления в области охраны и использования земель Цели </vt:lpstr>
      <vt:lpstr>Функции</vt:lpstr>
      <vt:lpstr>3. Охрана земель </vt:lpstr>
      <vt:lpstr>Основные цели охраны земель </vt:lpstr>
      <vt:lpstr>Темы докладов и рефератов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Управление в области использования и охраны земель</dc:title>
  <dc:creator>admin</dc:creator>
  <cp:lastModifiedBy>admin</cp:lastModifiedBy>
  <cp:revision>11</cp:revision>
  <dcterms:created xsi:type="dcterms:W3CDTF">2018-10-08T09:23:33Z</dcterms:created>
  <dcterms:modified xsi:type="dcterms:W3CDTF">2019-10-16T11:06:30Z</dcterms:modified>
</cp:coreProperties>
</file>